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sldIdLst>
    <p:sldId id="256" r:id="rId2"/>
    <p:sldId id="309" r:id="rId3"/>
    <p:sldId id="301" r:id="rId4"/>
    <p:sldId id="310" r:id="rId5"/>
    <p:sldId id="279" r:id="rId6"/>
    <p:sldId id="269" r:id="rId7"/>
    <p:sldId id="282" r:id="rId8"/>
    <p:sldId id="281" r:id="rId9"/>
    <p:sldId id="283" r:id="rId10"/>
    <p:sldId id="270" r:id="rId11"/>
    <p:sldId id="258" r:id="rId12"/>
    <p:sldId id="284" r:id="rId13"/>
    <p:sldId id="267" r:id="rId14"/>
    <p:sldId id="285" r:id="rId15"/>
    <p:sldId id="286" r:id="rId16"/>
    <p:sldId id="271" r:id="rId17"/>
    <p:sldId id="272" r:id="rId18"/>
    <p:sldId id="273" r:id="rId19"/>
    <p:sldId id="274" r:id="rId20"/>
    <p:sldId id="259" r:id="rId21"/>
    <p:sldId id="260" r:id="rId22"/>
    <p:sldId id="261" r:id="rId23"/>
    <p:sldId id="262" r:id="rId24"/>
    <p:sldId id="263" r:id="rId25"/>
    <p:sldId id="264" r:id="rId26"/>
    <p:sldId id="266" r:id="rId27"/>
    <p:sldId id="275" r:id="rId28"/>
    <p:sldId id="287" r:id="rId29"/>
    <p:sldId id="289" r:id="rId30"/>
    <p:sldId id="291" r:id="rId31"/>
    <p:sldId id="303" r:id="rId32"/>
    <p:sldId id="302" r:id="rId33"/>
    <p:sldId id="304" r:id="rId34"/>
    <p:sldId id="305" r:id="rId35"/>
    <p:sldId id="306" r:id="rId36"/>
    <p:sldId id="307" r:id="rId37"/>
    <p:sldId id="308" r:id="rId38"/>
    <p:sldId id="297" r:id="rId39"/>
    <p:sldId id="298" r:id="rId40"/>
    <p:sldId id="299" r:id="rId41"/>
    <p:sldId id="300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uren Darr" initials="LD" lastIdx="10" clrIdx="0">
    <p:extLst>
      <p:ext uri="{19B8F6BF-5375-455C-9EA6-DF929625EA0E}">
        <p15:presenceInfo xmlns:p15="http://schemas.microsoft.com/office/powerpoint/2012/main" userId="0a601551954fed7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88"/>
    <p:restoredTop sz="94679"/>
  </p:normalViewPr>
  <p:slideViewPr>
    <p:cSldViewPr snapToGrid="0" snapToObjects="1">
      <p:cViewPr varScale="1">
        <p:scale>
          <a:sx n="87" d="100"/>
          <a:sy n="87" d="100"/>
        </p:scale>
        <p:origin x="76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5T19:45:09.558" idx="1">
    <p:pos x="10" y="10"/>
    <p:text>In the 1830s, a French acadmic created the first chloropleth maps of crime related to social conditions in small regions of France.</p:text>
    <p:extLst>
      <p:ext uri="{C676402C-5697-4E1C-873F-D02D1690AC5C}">
        <p15:threadingInfo xmlns:p15="http://schemas.microsoft.com/office/powerpoint/2012/main" timeZoneBias="300"/>
      </p:ext>
    </p:extLst>
  </p:cm>
  <p:cm authorId="1" dt="2018-07-05T19:51:34.392" idx="2">
    <p:pos x="10" y="106"/>
    <p:text>This is often attributed to the birth of criminology and sociology as formal areas of study.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18-07-05T19:52:06.158" idx="3">
    <p:pos x="10" y="202"/>
    <p:text>Desktop computers seemed to promise easy path to internal use of crime mapping and analysis.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18-07-05T19:58:50.780" idx="4">
    <p:pos x="10" y="298"/>
    <p:text>Implementation into routines has remained complicated for many agencies.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5T20:05:23.107" idx="5">
    <p:pos x="4802" y="875"/>
    <p:text>From state to state we more or less expect a similar experience when we encounter law enforcement.</p:text>
    <p:extLst>
      <p:ext uri="{C676402C-5697-4E1C-873F-D02D1690AC5C}">
        <p15:threadingInfo xmlns:p15="http://schemas.microsoft.com/office/powerpoint/2012/main" timeZoneBias="300"/>
      </p:ext>
    </p:extLst>
  </p:cm>
  <p:cm authorId="1" dt="2018-07-05T20:07:12.453" idx="6">
    <p:pos x="4802" y="971"/>
    <p:text>This is a gross underestimation of the range of resources and technogical capacity.</p:text>
    <p:extLst>
      <p:ext uri="{C676402C-5697-4E1C-873F-D02D1690AC5C}">
        <p15:threadingInfo xmlns:p15="http://schemas.microsoft.com/office/powerpoint/2012/main" timeZoneBias="300">
          <p15:parentCm authorId="1" idx="5"/>
        </p15:threadingInfo>
      </p:ext>
    </p:extLst>
  </p:cm>
  <p:cm authorId="1" dt="2018-07-05T20:34:07.810" idx="7">
    <p:pos x="10" y="10"/>
    <p:text>Crime mapping is often thought of as an internal function. For example, hot spot policing is the common practice of focusing efforts on areas of high crime.</p:text>
    <p:extLst>
      <p:ext uri="{C676402C-5697-4E1C-873F-D02D1690AC5C}">
        <p15:threadingInfo xmlns:p15="http://schemas.microsoft.com/office/powerpoint/2012/main" timeZoneBias="300"/>
      </p:ext>
    </p:extLst>
  </p:cm>
  <p:cm authorId="1" dt="2018-07-05T20:43:54.926" idx="8">
    <p:pos x="10" y="106"/>
    <p:text>However, maps of reported incidents can be used as a vehicle for transparency with the public.</p:text>
    <p:extLst>
      <p:ext uri="{C676402C-5697-4E1C-873F-D02D1690AC5C}">
        <p15:threadingInfo xmlns:p15="http://schemas.microsoft.com/office/powerpoint/2012/main" timeZoneBias="300">
          <p15:parentCm authorId="1" idx="7"/>
        </p15:threadingInfo>
      </p:ext>
    </p:extLst>
  </p:cm>
  <p:cm authorId="1" dt="2018-07-05T21:01:16.386" idx="9">
    <p:pos x="10" y="202"/>
    <p:text>In the U.S. we more or less expect the roles and capabilities of all police departments the same.</p:text>
    <p:extLst>
      <p:ext uri="{C676402C-5697-4E1C-873F-D02D1690AC5C}">
        <p15:threadingInfo xmlns:p15="http://schemas.microsoft.com/office/powerpoint/2012/main" timeZoneBias="300">
          <p15:parentCm authorId="1" idx="7"/>
        </p15:threadingInfo>
      </p:ext>
    </p:extLst>
  </p:cm>
  <p:cm authorId="1" dt="2018-07-05T21:01:38.554" idx="10">
    <p:pos x="10" y="298"/>
    <p:text>In reality, most police departments are small.</p:text>
    <p:extLst>
      <p:ext uri="{C676402C-5697-4E1C-873F-D02D1690AC5C}">
        <p15:threadingInfo xmlns:p15="http://schemas.microsoft.com/office/powerpoint/2012/main" timeZoneBias="300">
          <p15:parentCm authorId="1" idx="7"/>
        </p15:threadingInfo>
      </p:ext>
    </p:extLst>
  </p:cm>
</p:cmLst>
</file>

<file path=ppt/media/image1.tiff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7/5/2018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7/5/2018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7/5/2018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js.gov/content/pub/pdf/lpd13ppp.pdf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js.gov/content/pub/pdf/lpd13ppp.pdf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js.gov/content/pub/pdf/lpd13ppp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opendatahandbook.org/glossary/en/terms/open-data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opendatahandbook.org/glossary/en/terms/open-data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Gill Sans MT" panose="020B0502020104020203" pitchFamily="34" charset="0"/>
              </a:rPr>
              <a:t> A Geovisual Framework with Open Data for Novice Users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787567"/>
            <a:ext cx="6858000" cy="1857859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Michael Crowder</a:t>
            </a:r>
          </a:p>
          <a:p>
            <a:r>
              <a:rPr lang="en-US" dirty="0">
                <a:latin typeface="Gill Sans MT" panose="020B0502020104020203" pitchFamily="34" charset="0"/>
              </a:rPr>
              <a:t>Lauren </a:t>
            </a:r>
            <a:r>
              <a:rPr lang="en-US" dirty="0" err="1">
                <a:latin typeface="Gill Sans MT" panose="020B0502020104020203" pitchFamily="34" charset="0"/>
              </a:rPr>
              <a:t>Darr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Gerardo Garza</a:t>
            </a:r>
          </a:p>
          <a:p>
            <a:r>
              <a:rPr lang="en-US" dirty="0">
                <a:latin typeface="Gill Sans MT" panose="020B0502020104020203" pitchFamily="34" charset="0"/>
              </a:rPr>
              <a:t>Brent Allan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our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Currently, no standards exist for geovisual framework to display criminal activity on digital maps.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C0E463-502A-DF42-AB3A-C6BAB9C0F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67" y="3504613"/>
            <a:ext cx="2889005" cy="22482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3265DC-BCAD-9647-AB3E-2B1F163924A7}"/>
              </a:ext>
            </a:extLst>
          </p:cNvPr>
          <p:cNvSpPr txBox="1"/>
          <p:nvPr/>
        </p:nvSpPr>
        <p:spPr>
          <a:xfrm>
            <a:off x="216667" y="5752888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www.crimemapping.com</a:t>
            </a:r>
            <a:r>
              <a:rPr lang="en-US" sz="1000" dirty="0"/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88A4DD-A709-D646-BDDB-80986C473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8737" y="3504613"/>
            <a:ext cx="2668392" cy="22742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900137-0BD0-2445-A0E7-FE2877BA9E1F}"/>
              </a:ext>
            </a:extLst>
          </p:cNvPr>
          <p:cNvSpPr txBox="1"/>
          <p:nvPr/>
        </p:nvSpPr>
        <p:spPr>
          <a:xfrm>
            <a:off x="3208737" y="5784599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www.crimereports.com</a:t>
            </a:r>
            <a:endParaRPr lang="en-US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C231D0-5086-6D4E-B7DE-B21EEB030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194" y="3504614"/>
            <a:ext cx="2947139" cy="22810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3BC96F-5F8C-DB4F-A68F-05E1E7D3C645}"/>
              </a:ext>
            </a:extLst>
          </p:cNvPr>
          <p:cNvSpPr txBox="1"/>
          <p:nvPr/>
        </p:nvSpPr>
        <p:spPr>
          <a:xfrm>
            <a:off x="5980194" y="5785662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https:www.cityofirving.org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531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City of Dallas Open Data Portal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Police Incident Data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386K Rows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103 Columns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2015 - 2018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Our mapping focuses on burglaries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Ability to segment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City of Dallas Open Data Portal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Police Incident Data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386K Rows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103 Columns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2015 - 2018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Our mapping focuses on burglaries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Ability to segment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99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Mapping handled through open-source products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Mapping handled through open-source products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5842B-E0C4-8F4C-9E5D-8DD9FAC32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001294"/>
            <a:ext cx="2600742" cy="2011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A84060-1AE3-044F-8EA5-4D2835531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371" y="4585328"/>
            <a:ext cx="38100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12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Mapping handled through open-source products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R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D74148-9CE9-D644-89C8-2DC4278A2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7"/>
          <a:stretch/>
        </p:blipFill>
        <p:spPr>
          <a:xfrm>
            <a:off x="1002009" y="3765187"/>
            <a:ext cx="7139982" cy="231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637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Intro to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Law Enforcement Agencies 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On Average employ 68 people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31% are civilians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That’s around 20 people to run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Intro to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A6C729-AF42-084C-B2FC-98F18208F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Law Enforcement Agencies 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On Average employ 68 people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31% are civilians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That’s around 20 people to run 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911 Operators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Dispatchers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Forensics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Mechanics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HR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Finance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02ED82-EF76-AE40-B691-F6D27BC4CFC1}"/>
              </a:ext>
            </a:extLst>
          </p:cNvPr>
          <p:cNvSpPr txBox="1"/>
          <p:nvPr/>
        </p:nvSpPr>
        <p:spPr>
          <a:xfrm>
            <a:off x="628650" y="5838409"/>
            <a:ext cx="5234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hlinkClick r:id="rId2"/>
              </a:rPr>
              <a:t>https://www.bjs.gov/content/pub/pdf/lpd13ppp.pdf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Intro to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916598A-D532-E34A-A77F-694AC726C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Law Enforcement Agencies 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On Average employ 68 people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31% are civilians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That’s around 20 people to run 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911 Operators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Dispatchers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Forensics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Mechanics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HR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Finance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FFB597-0B85-4C4D-9F54-9795E69E15AF}"/>
              </a:ext>
            </a:extLst>
          </p:cNvPr>
          <p:cNvSpPr txBox="1"/>
          <p:nvPr/>
        </p:nvSpPr>
        <p:spPr>
          <a:xfrm>
            <a:off x="628650" y="5838409"/>
            <a:ext cx="5234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hlinkClick r:id="rId2"/>
              </a:rPr>
              <a:t>https://www.bjs.gov/content/pub/pdf/lpd13ppp.pdf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Intro to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15FECA-40B2-C64E-91C1-F8D0624D2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Law Enforcement Agencies 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On Average employ 68 people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31% are civilians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That’s around 20 people to run 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911 Operators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Dispatchers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Forensics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Mechanics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HR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Finance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6BD052-F5BD-C947-9A00-16028081E6EF}"/>
              </a:ext>
            </a:extLst>
          </p:cNvPr>
          <p:cNvSpPr txBox="1"/>
          <p:nvPr/>
        </p:nvSpPr>
        <p:spPr>
          <a:xfrm>
            <a:off x="628650" y="5838409"/>
            <a:ext cx="5234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hlinkClick r:id="rId2"/>
              </a:rPr>
              <a:t>https://www.bjs.gov/content/pub/pdf/lpd13ppp.pdf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88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Microsoft Tai Le" panose="020B0502040204020203" pitchFamily="34" charset="0"/>
              </a:rPr>
              <a:t>Crime Mapping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BEF4A9F-5016-43FE-A498-70C43D86A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511" y="1180830"/>
            <a:ext cx="3578235" cy="5018359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Gill Sans MT" panose="020B0502020104020203" pitchFamily="34" charset="0"/>
              </a:rPr>
              <a:t>1830s </a:t>
            </a:r>
            <a:r>
              <a:rPr lang="en-US" sz="2800" dirty="0" err="1">
                <a:latin typeface="Gill Sans MT" panose="020B0502020104020203" pitchFamily="34" charset="0"/>
              </a:rPr>
              <a:t>Guerry</a:t>
            </a:r>
            <a:r>
              <a:rPr lang="en-US" sz="2800" dirty="0">
                <a:latin typeface="Gill Sans MT" panose="020B0502020104020203" pitchFamily="34" charset="0"/>
              </a:rPr>
              <a:t> maps crime rates and education in France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Birth of criminology and sociology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1990s crime mapping goes digital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Police adoption of digital maps remains complicated</a:t>
            </a:r>
          </a:p>
          <a:p>
            <a:endParaRPr lang="en-US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714304-B3DA-4063-9DCD-A494B6D38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862" y="1180830"/>
            <a:ext cx="474846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3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Interactive</a:t>
            </a:r>
          </a:p>
          <a:p>
            <a:r>
              <a:rPr lang="en-US" dirty="0">
                <a:latin typeface="Gill Sans MT" panose="020B0502020104020203" pitchFamily="34" charset="77"/>
              </a:rPr>
              <a:t>Time Bound</a:t>
            </a:r>
          </a:p>
          <a:p>
            <a:r>
              <a:rPr lang="en-US" dirty="0">
                <a:latin typeface="Gill Sans MT" panose="020B0502020104020203" pitchFamily="34" charset="77"/>
              </a:rPr>
              <a:t>Contain variable(s)</a:t>
            </a:r>
          </a:p>
          <a:p>
            <a:r>
              <a:rPr lang="en-US" dirty="0">
                <a:latin typeface="Gill Sans MT" panose="020B0502020104020203" pitchFamily="34" charset="77"/>
              </a:rPr>
              <a:t>Data Colors</a:t>
            </a:r>
          </a:p>
          <a:p>
            <a:r>
              <a:rPr lang="en-US" dirty="0">
                <a:latin typeface="Gill Sans MT" panose="020B0502020104020203" pitchFamily="34" charset="77"/>
              </a:rPr>
              <a:t>Base Maps</a:t>
            </a:r>
          </a:p>
          <a:p>
            <a:r>
              <a:rPr lang="en-US" dirty="0">
                <a:latin typeface="Gill Sans MT" panose="020B0502020104020203" pitchFamily="34" charset="77"/>
              </a:rPr>
              <a:t>Map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Geovisual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2EA6F3-EAAC-BF4C-B8AE-D47B48833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Interactive</a:t>
            </a:r>
          </a:p>
          <a:p>
            <a:r>
              <a:rPr lang="en-US" dirty="0">
                <a:latin typeface="Gill Sans MT" panose="020B0502020104020203" pitchFamily="34" charset="77"/>
              </a:rPr>
              <a:t>Time Bound</a:t>
            </a:r>
          </a:p>
          <a:p>
            <a:r>
              <a:rPr lang="en-US" dirty="0">
                <a:latin typeface="Gill Sans MT" panose="020B0502020104020203" pitchFamily="34" charset="77"/>
              </a:rPr>
              <a:t>Contain variable(s)</a:t>
            </a:r>
          </a:p>
          <a:p>
            <a:r>
              <a:rPr lang="en-US" dirty="0">
                <a:latin typeface="Gill Sans MT" panose="020B0502020104020203" pitchFamily="34" charset="77"/>
              </a:rPr>
              <a:t>Data Colors</a:t>
            </a:r>
          </a:p>
          <a:p>
            <a:r>
              <a:rPr lang="en-US" dirty="0">
                <a:latin typeface="Gill Sans MT" panose="020B0502020104020203" pitchFamily="34" charset="77"/>
              </a:rPr>
              <a:t>Base Maps</a:t>
            </a:r>
          </a:p>
          <a:p>
            <a:r>
              <a:rPr lang="en-US" dirty="0">
                <a:latin typeface="Gill Sans MT" panose="020B0502020104020203" pitchFamily="34" charset="77"/>
              </a:rPr>
              <a:t>Map Types</a:t>
            </a:r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Cartographic Interaction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22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11B6AF-BAAA-BF4C-9A7E-AA133D528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35" y="2694079"/>
            <a:ext cx="6891130" cy="23019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5DA024F-EB0A-064C-AAF7-FE9BACB57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287" y="3573614"/>
            <a:ext cx="475974" cy="54004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19A1DF1-7E81-E045-9060-25EB9D8E9A89}"/>
              </a:ext>
            </a:extLst>
          </p:cNvPr>
          <p:cNvSpPr txBox="1"/>
          <p:nvPr/>
        </p:nvSpPr>
        <p:spPr>
          <a:xfrm>
            <a:off x="7203385" y="4905538"/>
            <a:ext cx="8141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Gill Sans MT" panose="020B0502020104020203" pitchFamily="34" charset="77"/>
              </a:rPr>
              <a:t>Roth</a:t>
            </a:r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Color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C3CF10C-E5D8-C449-BC8A-51B4AA32C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color in a map is to give a clear visual indication of what is happening on the earth.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5335FF-853A-994A-BCB2-0CA3315CC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233" y="3312673"/>
            <a:ext cx="4192657" cy="28642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CEFF93-32D7-EA4A-AEBD-3FD5F4A27656}"/>
              </a:ext>
            </a:extLst>
          </p:cNvPr>
          <p:cNvSpPr txBox="1"/>
          <p:nvPr/>
        </p:nvSpPr>
        <p:spPr>
          <a:xfrm>
            <a:off x="628650" y="3962077"/>
            <a:ext cx="3569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</a:rPr>
              <a:t>“Sanitary Map of the Town of Leeds” 1842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77"/>
              </a:rPr>
              <a:t>Blue dots are cholera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77"/>
              </a:rPr>
              <a:t>Orange dots are other contagious diseases</a:t>
            </a:r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90876E49-C69D-8A4F-9625-CED69BFC2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Graphically showing the difference between entities by using color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73D9B1-5177-C945-A698-E68E6C1CC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3628" y="2941981"/>
            <a:ext cx="4013207" cy="293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DC6933-2C8F-6E4D-AB5D-8B1B723B0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143" y="2941981"/>
            <a:ext cx="4013207" cy="2938241"/>
          </a:xfrm>
          <a:prstGeom prst="rect">
            <a:avLst/>
          </a:prstGeom>
        </p:spPr>
      </p:pic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068F495E-F565-024E-8EFF-56020337D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dirty="0"/>
              <a:t>Graphically showing the difference between entities by using color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03E9EF-DEEE-B946-AAB3-A6EBEA3BB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11" y="2941981"/>
            <a:ext cx="3642142" cy="18022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786715-961F-8849-8097-B8B252861C7A}"/>
              </a:ext>
            </a:extLst>
          </p:cNvPr>
          <p:cNvSpPr txBox="1"/>
          <p:nvPr/>
        </p:nvSpPr>
        <p:spPr>
          <a:xfrm>
            <a:off x="556311" y="4737706"/>
            <a:ext cx="356980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</a:rPr>
              <a:t>Color Brewer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77"/>
              </a:rPr>
              <a:t>Online tool for selecting color schemes for maps.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DE4BF-35BE-4E7C-B73C-486A5409B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err="1"/>
              <a:t>Basemaps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37BE6-40A3-47C2-BCB1-DBCF3E564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178" y="5328138"/>
            <a:ext cx="4023506" cy="10282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latin typeface="Gill Sans MT" panose="020B0502020104020203" pitchFamily="34" charset="0"/>
              </a:rPr>
              <a:t>Leaflet, 3</a:t>
            </a:r>
            <a:r>
              <a:rPr lang="en-US" sz="1800" baseline="30000" dirty="0">
                <a:latin typeface="Gill Sans MT" panose="020B0502020104020203" pitchFamily="34" charset="0"/>
              </a:rPr>
              <a:t>rd</a:t>
            </a:r>
            <a:r>
              <a:rPr lang="en-US" sz="1800" dirty="0">
                <a:latin typeface="Gill Sans MT" panose="020B0502020104020203" pitchFamily="34" charset="0"/>
              </a:rPr>
              <a:t> party, or custom map tiles </a:t>
            </a:r>
          </a:p>
          <a:p>
            <a:pPr marL="0" indent="0" algn="ctr">
              <a:buNone/>
            </a:pPr>
            <a:r>
              <a:rPr lang="en-US" sz="1800" dirty="0">
                <a:latin typeface="Gill Sans MT" panose="020B0502020104020203" pitchFamily="34" charset="0"/>
              </a:rPr>
              <a:t> Landscape of chosen design and detail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7AAA1-630A-4F2A-BF42-3F4544FF9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6533FB-0E92-4E37-996D-4D1A2CF827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7"/>
          <a:stretch/>
        </p:blipFill>
        <p:spPr>
          <a:xfrm>
            <a:off x="304177" y="1547447"/>
            <a:ext cx="4023507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195C10-D69A-4D90-A759-178BCCE01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317" y="1547447"/>
            <a:ext cx="4031432" cy="3657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23AF30-A2FB-4A39-9124-DAA88C7E52B6}"/>
              </a:ext>
            </a:extLst>
          </p:cNvPr>
          <p:cNvSpPr txBox="1">
            <a:spLocks/>
          </p:cNvSpPr>
          <p:nvPr/>
        </p:nvSpPr>
        <p:spPr>
          <a:xfrm>
            <a:off x="1250028" y="1050070"/>
            <a:ext cx="2131804" cy="55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3C637C-E27F-4C7F-864D-5EFE0B99EEF2}"/>
              </a:ext>
            </a:extLst>
          </p:cNvPr>
          <p:cNvSpPr txBox="1">
            <a:spLocks/>
          </p:cNvSpPr>
          <p:nvPr/>
        </p:nvSpPr>
        <p:spPr>
          <a:xfrm>
            <a:off x="5766131" y="1028699"/>
            <a:ext cx="2131804" cy="55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0"/>
              </a:rPr>
              <a:t>Zoom: ‘16’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37B9BE7-EB89-44DE-906E-1AE97ECBDF43}"/>
              </a:ext>
            </a:extLst>
          </p:cNvPr>
          <p:cNvSpPr txBox="1">
            <a:spLocks/>
          </p:cNvSpPr>
          <p:nvPr/>
        </p:nvSpPr>
        <p:spPr>
          <a:xfrm>
            <a:off x="4816317" y="5295899"/>
            <a:ext cx="4031432" cy="1028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Gill Sans MT" panose="020B0502020104020203" pitchFamily="34" charset="0"/>
              </a:rPr>
              <a:t>Layering capability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Gill Sans MT" panose="020B0502020104020203" pitchFamily="34" charset="0"/>
              </a:rPr>
              <a:t>2-lines of code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9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490C1-973F-4183-B0FD-A5B151226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err="1"/>
              <a:t>Basemaps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01363-51E7-4EFE-8AAF-1BCDFD022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104" y="1036091"/>
            <a:ext cx="7886700" cy="59226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Artistry v. Clarity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2EAC2-F0C9-46B8-87B6-C0F8ED87F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15C7CA-3AB7-45B8-9310-0FBE1794B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52" y="2342785"/>
            <a:ext cx="4022512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D0C841-A6EB-4C71-96BD-B8173C3EF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493" y="2342785"/>
            <a:ext cx="4026755" cy="3657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A07B1E-A721-4112-9CF3-06996016A693}"/>
              </a:ext>
            </a:extLst>
          </p:cNvPr>
          <p:cNvSpPr txBox="1">
            <a:spLocks/>
          </p:cNvSpPr>
          <p:nvPr/>
        </p:nvSpPr>
        <p:spPr>
          <a:xfrm>
            <a:off x="1186962" y="1621694"/>
            <a:ext cx="2297948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Watercolor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316EBD-1DF6-40A9-A901-980E34DF13EF}"/>
              </a:ext>
            </a:extLst>
          </p:cNvPr>
          <p:cNvSpPr txBox="1">
            <a:spLocks/>
          </p:cNvSpPr>
          <p:nvPr/>
        </p:nvSpPr>
        <p:spPr>
          <a:xfrm>
            <a:off x="5308976" y="1628351"/>
            <a:ext cx="2297948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 err="1">
                <a:latin typeface="Gill Sans MT" panose="020B0502020104020203" pitchFamily="34" charset="0"/>
              </a:rPr>
              <a:t>NatGeo</a:t>
            </a:r>
            <a:endParaRPr lang="en-US" sz="5600" dirty="0">
              <a:latin typeface="Gill Sans MT" panose="020B0502020104020203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19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318"/>
            <a:ext cx="7886700" cy="1344471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Crime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63153"/>
            <a:ext cx="7886700" cy="4305662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Multi-purpose: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Shaping policy/strategy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Public transparency and engagement</a:t>
            </a:r>
            <a:endParaRPr lang="en-US" i="1" dirty="0">
              <a:solidFill>
                <a:srgbClr val="C00000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Expectation: </a:t>
            </a: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Police operate, use technology similarly</a:t>
            </a:r>
          </a:p>
          <a:p>
            <a:r>
              <a:rPr lang="en-US" dirty="0">
                <a:latin typeface="Gill Sans MT" panose="020B0502020104020203" pitchFamily="34" charset="0"/>
              </a:rPr>
              <a:t>Reality: </a:t>
            </a: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Resources and computing/analysis capacity range widely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ED545D2-BC4E-4F0B-A9E9-0120D65864AF}"/>
              </a:ext>
            </a:extLst>
          </p:cNvPr>
          <p:cNvGrpSpPr/>
          <p:nvPr/>
        </p:nvGrpSpPr>
        <p:grpSpPr>
          <a:xfrm>
            <a:off x="4857960" y="1785473"/>
            <a:ext cx="1599990" cy="496595"/>
            <a:chOff x="4981659" y="1795485"/>
            <a:chExt cx="1599990" cy="49659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1398EB-EF2B-4E6E-8F45-59946C474CD7}"/>
                </a:ext>
              </a:extLst>
            </p:cNvPr>
            <p:cNvSpPr/>
            <p:nvPr/>
          </p:nvSpPr>
          <p:spPr>
            <a:xfrm>
              <a:off x="4981659" y="1795485"/>
              <a:ext cx="1599990" cy="496595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144E17C-6B93-440A-8A26-B5E6BA606F66}"/>
                </a:ext>
              </a:extLst>
            </p:cNvPr>
            <p:cNvSpPr txBox="1"/>
            <p:nvPr/>
          </p:nvSpPr>
          <p:spPr>
            <a:xfrm>
              <a:off x="4981660" y="1830415"/>
              <a:ext cx="159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Police User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F950F31-8184-4658-9748-57037294453E}"/>
              </a:ext>
            </a:extLst>
          </p:cNvPr>
          <p:cNvGrpSpPr/>
          <p:nvPr/>
        </p:nvGrpSpPr>
        <p:grpSpPr>
          <a:xfrm>
            <a:off x="6636545" y="2472694"/>
            <a:ext cx="1700209" cy="496595"/>
            <a:chOff x="5083949" y="2332579"/>
            <a:chExt cx="1700209" cy="49659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A7BC5FE-DDFE-40DB-B99B-28816FD83B71}"/>
                </a:ext>
              </a:extLst>
            </p:cNvPr>
            <p:cNvSpPr/>
            <p:nvPr/>
          </p:nvSpPr>
          <p:spPr>
            <a:xfrm>
              <a:off x="5134059" y="2332579"/>
              <a:ext cx="1599990" cy="496595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ADAF7E4-A097-4788-8EF9-20E267A6B460}"/>
                </a:ext>
              </a:extLst>
            </p:cNvPr>
            <p:cNvSpPr/>
            <p:nvPr/>
          </p:nvSpPr>
          <p:spPr>
            <a:xfrm>
              <a:off x="5083949" y="2332579"/>
              <a:ext cx="170020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Citizen User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769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Discrete, multiple variables</a:t>
            </a:r>
          </a:p>
          <a:p>
            <a:r>
              <a:rPr lang="en-US" dirty="0"/>
              <a:t>View of landscape</a:t>
            </a:r>
          </a:p>
          <a:p>
            <a:r>
              <a:rPr lang="en-US" dirty="0"/>
              <a:t>Dot size can be misleading</a:t>
            </a:r>
          </a:p>
          <a:p>
            <a:r>
              <a:rPr lang="en-US" dirty="0"/>
              <a:t>Opacity for density</a:t>
            </a:r>
          </a:p>
          <a:p>
            <a:pPr marL="0" indent="0">
              <a:buNone/>
            </a:pPr>
            <a:r>
              <a:rPr lang="en-US" dirty="0"/>
              <a:t>*Map examples*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Dot Map</a:t>
            </a:r>
          </a:p>
        </p:txBody>
      </p:sp>
    </p:spTree>
    <p:extLst>
      <p:ext uri="{BB962C8B-B14F-4D97-AF65-F5344CB8AC3E}">
        <p14:creationId xmlns:p14="http://schemas.microsoft.com/office/powerpoint/2010/main" val="58373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Dot Map</a:t>
            </a:r>
          </a:p>
        </p:txBody>
      </p:sp>
    </p:spTree>
    <p:extLst>
      <p:ext uri="{BB962C8B-B14F-4D97-AF65-F5344CB8AC3E}">
        <p14:creationId xmlns:p14="http://schemas.microsoft.com/office/powerpoint/2010/main" val="69495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Solution to densely populated dot map</a:t>
            </a:r>
          </a:p>
          <a:p>
            <a:r>
              <a:rPr lang="en-US" dirty="0"/>
              <a:t>Mouse over feature</a:t>
            </a:r>
          </a:p>
          <a:p>
            <a:r>
              <a:rPr lang="en-US" dirty="0"/>
              <a:t>‘</a:t>
            </a:r>
            <a:r>
              <a:rPr lang="en-US" dirty="0" err="1"/>
              <a:t>Spiderfy</a:t>
            </a:r>
            <a:r>
              <a:rPr lang="en-US" dirty="0"/>
              <a:t>’ shows individual objects on zoom</a:t>
            </a:r>
          </a:p>
          <a:p>
            <a:r>
              <a:rPr lang="en-US" dirty="0"/>
              <a:t>Computationally more efficient than dot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Cluster Map</a:t>
            </a:r>
          </a:p>
        </p:txBody>
      </p:sp>
    </p:spTree>
    <p:extLst>
      <p:ext uri="{BB962C8B-B14F-4D97-AF65-F5344CB8AC3E}">
        <p14:creationId xmlns:p14="http://schemas.microsoft.com/office/powerpoint/2010/main" val="175180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*Map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Cluster Map</a:t>
            </a:r>
          </a:p>
        </p:txBody>
      </p:sp>
    </p:spTree>
    <p:extLst>
      <p:ext uri="{BB962C8B-B14F-4D97-AF65-F5344CB8AC3E}">
        <p14:creationId xmlns:p14="http://schemas.microsoft.com/office/powerpoint/2010/main" val="241792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Density, higher level view</a:t>
            </a:r>
          </a:p>
          <a:p>
            <a:r>
              <a:rPr lang="en-US" dirty="0"/>
              <a:t>Heat v. Hot Spot important distinction</a:t>
            </a:r>
          </a:p>
          <a:p>
            <a:r>
              <a:rPr lang="en-US" dirty="0"/>
              <a:t>Single variables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Heat Map</a:t>
            </a:r>
          </a:p>
        </p:txBody>
      </p:sp>
    </p:spTree>
    <p:extLst>
      <p:ext uri="{BB962C8B-B14F-4D97-AF65-F5344CB8AC3E}">
        <p14:creationId xmlns:p14="http://schemas.microsoft.com/office/powerpoint/2010/main" val="356640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*Map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Heat Map</a:t>
            </a:r>
          </a:p>
        </p:txBody>
      </p:sp>
    </p:spTree>
    <p:extLst>
      <p:ext uri="{BB962C8B-B14F-4D97-AF65-F5344CB8AC3E}">
        <p14:creationId xmlns:p14="http://schemas.microsoft.com/office/powerpoint/2010/main" val="192170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Variable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# NIBRS Incident types</a:t>
            </a:r>
          </a:p>
          <a:p>
            <a:r>
              <a:rPr lang="en-US" dirty="0"/>
              <a:t>Can’t display all variables at once</a:t>
            </a:r>
          </a:p>
          <a:p>
            <a:r>
              <a:rPr lang="en-US" dirty="0"/>
              <a:t>What are most useful for citizens?</a:t>
            </a:r>
          </a:p>
          <a:p>
            <a:r>
              <a:rPr lang="en-US" dirty="0"/>
              <a:t>Careful to choose several together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14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Variable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F2D16-3007-4546-82E4-472347B23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455B2-11B6-4575-BC90-3C03E3BB2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BD1FB-4838-43D7-ACFD-34AAE18EF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75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3DBF3-7EBB-4E23-BA27-CF8CA07DC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949B3-6BCB-49D7-B27D-2EA28C0CF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94AA5-8924-4DCA-8361-74FE884F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983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318"/>
            <a:ext cx="7886700" cy="1344471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Crime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63153"/>
            <a:ext cx="7886700" cy="430566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# of officers: 1-30,000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Majority of agencies &lt; 10 officers </a:t>
            </a:r>
            <a:r>
              <a:rPr lang="en-US" sz="1400" dirty="0">
                <a:latin typeface="Gill Sans MT" panose="020B0502020104020203" pitchFamily="34" charset="0"/>
              </a:rPr>
              <a:t>(</a:t>
            </a:r>
            <a:r>
              <a:rPr lang="en-US" sz="1400" dirty="0"/>
              <a:t>Banks and Hickman, 2016)</a:t>
            </a:r>
          </a:p>
          <a:p>
            <a:r>
              <a:rPr lang="en-US" sz="1400" dirty="0"/>
              <a:t>More factoids about the small agency v. large, mapping, </a:t>
            </a:r>
            <a:r>
              <a:rPr lang="en-US" sz="1400"/>
              <a:t>etc.</a:t>
            </a:r>
          </a:p>
          <a:p>
            <a:endParaRPr lang="en-US" sz="1400" dirty="0"/>
          </a:p>
          <a:p>
            <a:pPr marL="0" indent="0">
              <a:buNone/>
            </a:pPr>
            <a:endParaRPr lang="en-US" sz="1400" dirty="0">
              <a:latin typeface="Gill Sans MT" panose="020B0502020104020203" pitchFamily="34" charset="0"/>
            </a:endParaRPr>
          </a:p>
          <a:p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78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A33B7-8DF0-49D3-B044-0803301C0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D912-5B01-4948-BF5F-ACB9CE2B3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CBC6F-E5FB-4D94-99A7-72C71038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84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1782-6A8E-449C-A162-3D9D31C46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D2EFD-7597-4D73-A046-7386AEE65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3AD1E-D523-41A2-966E-8A697D27C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30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Police Open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0DD8B9-1C66-46CA-990E-435F5B867925}"/>
              </a:ext>
            </a:extLst>
          </p:cNvPr>
          <p:cNvSpPr txBox="1">
            <a:spLocks/>
          </p:cNvSpPr>
          <p:nvPr/>
        </p:nvSpPr>
        <p:spPr>
          <a:xfrm>
            <a:off x="725366" y="1391752"/>
            <a:ext cx="7886700" cy="48191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Gill Sans MT" panose="020B0502020104020203" pitchFamily="34" charset="0"/>
              </a:rPr>
              <a:t>Open data should mean that data is open and available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While data is available is it really open to the public?</a:t>
            </a:r>
          </a:p>
          <a:p>
            <a:r>
              <a:rPr lang="en-US" dirty="0">
                <a:latin typeface="Gill Sans MT" panose="020B0502020104020203" pitchFamily="34" charset="0"/>
              </a:rPr>
              <a:t>Is open data really open at all?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Yes and no</a:t>
            </a:r>
          </a:p>
          <a:p>
            <a:r>
              <a:rPr lang="en-US" dirty="0">
                <a:latin typeface="Gill Sans MT" panose="020B0502020104020203" pitchFamily="34" charset="0"/>
              </a:rPr>
              <a:t>Does the public know what or how to use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Comma-separated values (.csv)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JavaScript Object Notation (JSON)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Application Programming Interface (API)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077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Open Data – data that is freely available for use and redistribution by anyone for any purpose. </a:t>
            </a:r>
            <a:r>
              <a:rPr lang="en-US" dirty="0">
                <a:latin typeface="Gill Sans MT" panose="020B0502020104020203" pitchFamily="34" charset="0"/>
                <a:hlinkClick r:id="rId2"/>
              </a:rPr>
              <a:t>http://opendatahandbook.org/glossary/en/terms/open-data/</a:t>
            </a:r>
            <a:endParaRPr lang="en-US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Open Data – data that is freely available for use and redistribution by anyone for any purpose. </a:t>
            </a:r>
            <a:r>
              <a:rPr lang="en-US" dirty="0">
                <a:latin typeface="Gill Sans MT" panose="020B0502020104020203" pitchFamily="34" charset="0"/>
                <a:hlinkClick r:id="rId2"/>
              </a:rPr>
              <a:t>http://opendatahandbook.org/glossary/en/terms/open-data/</a:t>
            </a:r>
            <a:endParaRPr lang="en-US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39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National Incident-Based Reporting System (NIBRS)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New crime reporting standard starting in 2021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Allows up to 10 offenses per incident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Higher level detail on less serious crimes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09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National Incident-Based Reporting System (NIBRS)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New crime reporting standard starting in 2021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Allows up to 10 offenses per incident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Higher level detail on less serious crimes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46A42-5ACD-204C-95C8-777BADA96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482" y="4562022"/>
            <a:ext cx="4225868" cy="1504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ECFA74-B871-5A4D-853E-5E55AA849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4336257"/>
            <a:ext cx="1905000" cy="19304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67C07659-0BB1-0D4B-A904-E5B801F9CA10}"/>
              </a:ext>
            </a:extLst>
          </p:cNvPr>
          <p:cNvSpPr/>
          <p:nvPr/>
        </p:nvSpPr>
        <p:spPr>
          <a:xfrm>
            <a:off x="2703157" y="5044273"/>
            <a:ext cx="1416818" cy="6832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2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4931</TotalTime>
  <Words>965</Words>
  <Application>Microsoft Office PowerPoint</Application>
  <PresentationFormat>On-screen Show (4:3)</PresentationFormat>
  <Paragraphs>262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ＭＳ Ｐゴシック</vt:lpstr>
      <vt:lpstr>Arial</vt:lpstr>
      <vt:lpstr>Calibri</vt:lpstr>
      <vt:lpstr>Calibri Light</vt:lpstr>
      <vt:lpstr>Gill Sans MT</vt:lpstr>
      <vt:lpstr>Microsoft Tai Le</vt:lpstr>
      <vt:lpstr>Office Theme</vt:lpstr>
      <vt:lpstr> A Geovisual Framework with Open Data for Novice Users </vt:lpstr>
      <vt:lpstr>Crime Mapping</vt:lpstr>
      <vt:lpstr>Crime Mapping</vt:lpstr>
      <vt:lpstr>Crime Mapping</vt:lpstr>
      <vt:lpstr>Police Open Data</vt:lpstr>
      <vt:lpstr>Motivation behind Geovisual Framework</vt:lpstr>
      <vt:lpstr>Motivation behind Geovisual Framework</vt:lpstr>
      <vt:lpstr>Motivation behind Geovisual Framework</vt:lpstr>
      <vt:lpstr>Motivation behind Geovisual Framework</vt:lpstr>
      <vt:lpstr>Motivation behind our Geovisual Framework</vt:lpstr>
      <vt:lpstr>Data Source</vt:lpstr>
      <vt:lpstr>Data Source</vt:lpstr>
      <vt:lpstr>Map Making</vt:lpstr>
      <vt:lpstr>Map Making</vt:lpstr>
      <vt:lpstr>Map Making</vt:lpstr>
      <vt:lpstr>Intro to framework</vt:lpstr>
      <vt:lpstr>Intro to framework</vt:lpstr>
      <vt:lpstr>Intro to framework</vt:lpstr>
      <vt:lpstr>Intro to Framework</vt:lpstr>
      <vt:lpstr>Geovisual Framework</vt:lpstr>
      <vt:lpstr>Geovisual Framework</vt:lpstr>
      <vt:lpstr>Interactivity</vt:lpstr>
      <vt:lpstr>Interactivity</vt:lpstr>
      <vt:lpstr>Interactivity</vt:lpstr>
      <vt:lpstr>Color</vt:lpstr>
      <vt:lpstr>Color</vt:lpstr>
      <vt:lpstr>Color</vt:lpstr>
      <vt:lpstr>Basemaps</vt:lpstr>
      <vt:lpstr>Basemaps</vt:lpstr>
      <vt:lpstr>Map Types</vt:lpstr>
      <vt:lpstr>Map Types</vt:lpstr>
      <vt:lpstr>Map Types</vt:lpstr>
      <vt:lpstr>Map Types</vt:lpstr>
      <vt:lpstr>Map Types</vt:lpstr>
      <vt:lpstr>Map Types</vt:lpstr>
      <vt:lpstr>Variable Selection</vt:lpstr>
      <vt:lpstr>Variable Selection</vt:lpstr>
      <vt:lpstr>Deployment &amp; Conclusion</vt:lpstr>
      <vt:lpstr>Deployment &amp; Conclusion</vt:lpstr>
      <vt:lpstr>Deployment &amp; Conclusion</vt:lpstr>
      <vt:lpstr>Deployment &amp;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Engels</dc:creator>
  <cp:lastModifiedBy>Lauren Darr</cp:lastModifiedBy>
  <cp:revision>67</cp:revision>
  <dcterms:created xsi:type="dcterms:W3CDTF">2017-03-18T16:30:52Z</dcterms:created>
  <dcterms:modified xsi:type="dcterms:W3CDTF">2018-07-06T03:39:36Z</dcterms:modified>
</cp:coreProperties>
</file>

<file path=docProps/thumbnail.jpeg>
</file>